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4"/>
  </p:notesMasterIdLst>
  <p:sldIdLst>
    <p:sldId id="382" r:id="rId3"/>
    <p:sldId id="1000" r:id="rId4"/>
    <p:sldId id="1001" r:id="rId5"/>
    <p:sldId id="1002" r:id="rId6"/>
    <p:sldId id="1003" r:id="rId7"/>
    <p:sldId id="1004" r:id="rId8"/>
    <p:sldId id="1005" r:id="rId9"/>
    <p:sldId id="1006" r:id="rId10"/>
    <p:sldId id="1007" r:id="rId11"/>
    <p:sldId id="1008" r:id="rId12"/>
    <p:sldId id="1009" r:id="rId13"/>
    <p:sldId id="1010" r:id="rId14"/>
    <p:sldId id="1011" r:id="rId15"/>
    <p:sldId id="1012" r:id="rId16"/>
    <p:sldId id="1013" r:id="rId17"/>
    <p:sldId id="1014" r:id="rId18"/>
    <p:sldId id="1015" r:id="rId19"/>
    <p:sldId id="1016" r:id="rId20"/>
    <p:sldId id="1017" r:id="rId21"/>
    <p:sldId id="1018" r:id="rId22"/>
    <p:sldId id="1019" r:id="rId23"/>
    <p:sldId id="1020" r:id="rId24"/>
    <p:sldId id="1021" r:id="rId25"/>
    <p:sldId id="1022" r:id="rId26"/>
    <p:sldId id="1023" r:id="rId27"/>
    <p:sldId id="1024" r:id="rId28"/>
    <p:sldId id="1025" r:id="rId29"/>
    <p:sldId id="1026" r:id="rId30"/>
    <p:sldId id="1027" r:id="rId31"/>
    <p:sldId id="1029" r:id="rId32"/>
    <p:sldId id="1028" r:id="rId33"/>
    <p:sldId id="1030" r:id="rId34"/>
    <p:sldId id="1031" r:id="rId35"/>
    <p:sldId id="1032" r:id="rId36"/>
    <p:sldId id="1033" r:id="rId37"/>
    <p:sldId id="1034" r:id="rId38"/>
    <p:sldId id="1035" r:id="rId39"/>
    <p:sldId id="1036" r:id="rId40"/>
    <p:sldId id="1037" r:id="rId41"/>
    <p:sldId id="1038" r:id="rId42"/>
    <p:sldId id="383" r:id="rId43"/>
  </p:sldIdLst>
  <p:sldSz cx="12192000" cy="6858000"/>
  <p:notesSz cx="6858000" cy="9144000"/>
  <p:embeddedFontLst>
    <p:embeddedFont>
      <p:font typeface="方正粗金陵简体" panose="02000000000000000000" charset="-122"/>
      <p:regular r:id="rId48"/>
    </p:embeddedFont>
    <p:embeddedFont>
      <p:font typeface="微软雅黑" panose="020B0503020204020204" charset="-122"/>
      <p:regular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</p:embeddedFontLst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2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A8302C"/>
    <a:srgbClr val="FFFFFF"/>
    <a:srgbClr val="979997"/>
    <a:srgbClr val="2F250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92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gs" Target="tags/tag144.xml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3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9.png"/><Relationship Id="rId1" Type="http://schemas.openxmlformats.org/officeDocument/2006/relationships/tags" Target="../tags/tag8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10.png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10.png"/><Relationship Id="rId1" Type="http://schemas.openxmlformats.org/officeDocument/2006/relationships/tags" Target="../tags/tag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image" Target="../media/image11.png"/><Relationship Id="rId1" Type="http://schemas.openxmlformats.org/officeDocument/2006/relationships/tags" Target="../tags/tag9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8.xml"/><Relationship Id="rId4" Type="http://schemas.openxmlformats.org/officeDocument/2006/relationships/image" Target="../media/image13.png"/><Relationship Id="rId3" Type="http://schemas.openxmlformats.org/officeDocument/2006/relationships/tags" Target="../tags/tag97.xml"/><Relationship Id="rId2" Type="http://schemas.openxmlformats.org/officeDocument/2006/relationships/image" Target="../media/image12.png"/><Relationship Id="rId1" Type="http://schemas.openxmlformats.org/officeDocument/2006/relationships/tags" Target="../tags/tag9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image" Target="../media/image17.png"/><Relationship Id="rId1" Type="http://schemas.openxmlformats.org/officeDocument/2006/relationships/tags" Target="../tags/tag10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8.xml"/><Relationship Id="rId4" Type="http://schemas.openxmlformats.org/officeDocument/2006/relationships/image" Target="../media/image20.png"/><Relationship Id="rId3" Type="http://schemas.openxmlformats.org/officeDocument/2006/relationships/tags" Target="../tags/tag107.xml"/><Relationship Id="rId2" Type="http://schemas.openxmlformats.org/officeDocument/2006/relationships/image" Target="../media/image19.png"/><Relationship Id="rId1" Type="http://schemas.openxmlformats.org/officeDocument/2006/relationships/tags" Target="../tags/tag10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3.xml"/><Relationship Id="rId2" Type="http://schemas.openxmlformats.org/officeDocument/2006/relationships/image" Target="../media/image23.png"/><Relationship Id="rId1" Type="http://schemas.openxmlformats.org/officeDocument/2006/relationships/tags" Target="../tags/tag112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image" Target="../media/image19.png"/><Relationship Id="rId3" Type="http://schemas.openxmlformats.org/officeDocument/2006/relationships/tags" Target="../tags/tag115.xml"/><Relationship Id="rId2" Type="http://schemas.openxmlformats.org/officeDocument/2006/relationships/image" Target="../media/image23.png"/><Relationship Id="rId1" Type="http://schemas.openxmlformats.org/officeDocument/2006/relationships/tags" Target="../tags/tag1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0.xml"/><Relationship Id="rId2" Type="http://schemas.openxmlformats.org/officeDocument/2006/relationships/image" Target="../media/image24.png"/><Relationship Id="rId1" Type="http://schemas.openxmlformats.org/officeDocument/2006/relationships/tags" Target="../tags/tag119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2.xml"/><Relationship Id="rId2" Type="http://schemas.openxmlformats.org/officeDocument/2006/relationships/image" Target="../media/image24.png"/><Relationship Id="rId1" Type="http://schemas.openxmlformats.org/officeDocument/2006/relationships/tags" Target="../tags/tag12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4.xml"/><Relationship Id="rId2" Type="http://schemas.openxmlformats.org/officeDocument/2006/relationships/image" Target="../media/image24.png"/><Relationship Id="rId1" Type="http://schemas.openxmlformats.org/officeDocument/2006/relationships/tags" Target="../tags/tag123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2" Type="http://schemas.openxmlformats.org/officeDocument/2006/relationships/image" Target="../media/image24.png"/><Relationship Id="rId1" Type="http://schemas.openxmlformats.org/officeDocument/2006/relationships/tags" Target="../tags/tag125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image" Target="../media/image25.png"/><Relationship Id="rId1" Type="http://schemas.openxmlformats.org/officeDocument/2006/relationships/tags" Target="../tags/tag127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image" Target="../media/image26.png"/><Relationship Id="rId1" Type="http://schemas.openxmlformats.org/officeDocument/2006/relationships/tags" Target="../tags/tag131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image" Target="../media/image27.png"/><Relationship Id="rId1" Type="http://schemas.openxmlformats.org/officeDocument/2006/relationships/tags" Target="../tags/tag1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image" Target="../media/image28.png"/><Relationship Id="rId1" Type="http://schemas.openxmlformats.org/officeDocument/2006/relationships/tags" Target="../tags/tag1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6.png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7.png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image" Target="../media/image8.png"/><Relationship Id="rId1" Type="http://schemas.openxmlformats.org/officeDocument/2006/relationships/tags" Target="../tags/tag7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2107565"/>
            <a:ext cx="11851640" cy="1731645"/>
          </a:xfrm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Lecture9 </a:t>
            </a:r>
            <a:r>
              <a:rPr sz="4800">
                <a:sym typeface="+mn-ea"/>
              </a:rPr>
              <a:t>Template Functions</a:t>
            </a:r>
            <a:endParaRPr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The code doesn’t exist until you instantiate it, which runs</a:t>
            </a:r>
            <a:r>
              <a:rPr lang="en-US" altLang="zh-CN"/>
              <a:t> </a:t>
            </a:r>
            <a:r>
              <a:rPr lang="zh-CN" altLang="en-US"/>
              <a:t>quicker.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Can we take advantage of this behavior?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Wait a minute…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19340" y="2676525"/>
            <a:ext cx="3931920" cy="34467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Normally, code runs during </a:t>
            </a:r>
            <a:r>
              <a:rPr lang="zh-CN" altLang="en-US" b="1"/>
              <a:t>runtime</a:t>
            </a:r>
            <a:r>
              <a:rPr lang="zh-CN" altLang="en-US"/>
              <a:t>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With template metaprogramming, code runs </a:t>
            </a:r>
            <a:r>
              <a:rPr lang="zh-CN" altLang="en-US" b="1"/>
              <a:t>once</a:t>
            </a:r>
            <a:r>
              <a:rPr lang="zh-CN" altLang="en-US"/>
              <a:t> during</a:t>
            </a:r>
            <a:r>
              <a:rPr lang="en-US" altLang="zh-CN"/>
              <a:t> </a:t>
            </a:r>
            <a:r>
              <a:rPr lang="zh-CN" altLang="en-US" b="1"/>
              <a:t>compile time</a:t>
            </a:r>
            <a:r>
              <a:rPr lang="zh-CN" altLang="en-US"/>
              <a:t>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Templates can be used for efficiency!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4530" y="2827655"/>
            <a:ext cx="10816590" cy="28682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How?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145030"/>
            <a:ext cx="10968990" cy="2908300"/>
          </a:xfrm>
          <a:prstGeom prst="rect">
            <a:avLst/>
          </a:prstGeom>
        </p:spPr>
      </p:pic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608330" y="2489835"/>
            <a:ext cx="978535" cy="25717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895350" y="2747010"/>
            <a:ext cx="690880" cy="31940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1524000" y="3690620"/>
            <a:ext cx="1471295" cy="31940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6"/>
            </p:custDataLst>
          </p:nvPr>
        </p:nvSpPr>
        <p:spPr>
          <a:xfrm>
            <a:off x="2200910" y="4634230"/>
            <a:ext cx="1678940" cy="31940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7" grpId="0" bldLvl="0" animBg="1"/>
      <p:bldP spid="9" grpId="0" bldLvl="0" animBg="1"/>
      <p:bldP spid="1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Overall, can increase performance for these pieces!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Compiled code ends up being smaller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Something runs once during compiling and can be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used as many times as you like during runtime</a:t>
            </a:r>
            <a:endParaRPr lang="zh-CN" altLang="en-US"/>
          </a:p>
          <a:p>
            <a:pPr marL="0" indent="457200">
              <a:buNone/>
            </a:pPr>
            <a:endParaRPr lang="zh-CN" altLang="en-US"/>
          </a:p>
          <a:p>
            <a:pPr marL="0" indent="457200">
              <a:buNone/>
            </a:pPr>
            <a:endParaRPr lang="zh-CN" altLang="en-US"/>
          </a:p>
          <a:p>
            <a:pPr marL="0" indent="457200">
              <a:buNone/>
            </a:pPr>
            <a:r>
              <a:rPr lang="zh-CN" altLang="en-US"/>
              <a:t>TMP was an accident; it was discovered, not invented!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Why?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TMP isn’t used that much, but it has some interesting implications: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Optimizing matrices/trees/other mathematical structure</a:t>
            </a:r>
            <a:r>
              <a:rPr lang="en-US" altLang="zh-CN"/>
              <a:t> </a:t>
            </a:r>
            <a:r>
              <a:rPr lang="zh-CN" altLang="en-US"/>
              <a:t>operations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Policy-based design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Game graphics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Applications of TMP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What if we wanted to count all the occurrences of a</a:t>
            </a:r>
            <a:r>
              <a:rPr lang="en-US" altLang="zh-CN"/>
              <a:t> </a:t>
            </a:r>
            <a:r>
              <a:rPr lang="zh-CN" altLang="en-US"/>
              <a:t>character in a string?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Or a number in a vector?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Or a word in a stream?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b="1"/>
              <a:t>These are all the same problem!</a:t>
            </a:r>
            <a:endParaRPr lang="zh-CN" altLang="en-US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Solving problems with generics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● Template functions allow you to parametrize the type</a:t>
            </a:r>
            <a:r>
              <a:rPr lang="en-US" altLang="zh-CN"/>
              <a:t> </a:t>
            </a:r>
            <a:r>
              <a:rPr lang="zh-CN" altLang="en-US"/>
              <a:t>of a function to be anything without changing</a:t>
            </a:r>
            <a:r>
              <a:rPr lang="en-US" altLang="zh-CN"/>
              <a:t> </a:t>
            </a:r>
            <a:r>
              <a:rPr lang="zh-CN" altLang="en-US"/>
              <a:t>functionality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Generic programming can solve a complicated</a:t>
            </a:r>
            <a:r>
              <a:rPr lang="en-US" altLang="zh-CN"/>
              <a:t> </a:t>
            </a:r>
            <a:r>
              <a:rPr lang="zh-CN" altLang="en-US"/>
              <a:t>conceptual problem for any specifics – powerful and</a:t>
            </a:r>
            <a:r>
              <a:rPr lang="en-US" altLang="zh-CN"/>
              <a:t> </a:t>
            </a:r>
            <a:r>
              <a:rPr lang="zh-CN" altLang="en-US"/>
              <a:t>flexible!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Template code is instantiated at compile time;template metaprogramming takes advantage of this to</a:t>
            </a:r>
            <a:r>
              <a:rPr lang="en-US" altLang="zh-CN"/>
              <a:t> </a:t>
            </a:r>
            <a:r>
              <a:rPr lang="zh-CN" altLang="en-US"/>
              <a:t>run code at compile time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Summary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72815" y="149040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The STL implements an entire library of algorithms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written by C++ developers!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To utilize, #include &lt;algorithm&gt; in your</a:t>
            </a:r>
            <a:r>
              <a:rPr lang="en-US" altLang="zh-CN"/>
              <a:t> </a:t>
            </a:r>
            <a:r>
              <a:rPr lang="zh-CN" altLang="en-US"/>
              <a:t>file!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All algorithms are fully generic, templated</a:t>
            </a:r>
            <a:r>
              <a:rPr lang="en-US" altLang="zh-CN"/>
              <a:t> </a:t>
            </a:r>
            <a:r>
              <a:rPr lang="zh-CN" altLang="en-US"/>
              <a:t>functions!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New toys!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42785" y="1581785"/>
            <a:ext cx="5036185" cy="33470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Look familiar?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1175" y="1789430"/>
            <a:ext cx="10968990" cy="9264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3860" y="110045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count_occurrences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8994775" y="3429000"/>
            <a:ext cx="19742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std::count_if</a:t>
            </a:r>
            <a:endParaRPr lang="zh-CN" altLang="en-US" sz="24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36608"/>
          <a:stretch>
            <a:fillRect/>
          </a:stretch>
        </p:blipFill>
        <p:spPr>
          <a:xfrm>
            <a:off x="3097530" y="4273550"/>
            <a:ext cx="8004810" cy="8769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All standard algorithms work on iterators.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Efficient searching, sorting, complex data structure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operations, smart pointers, and more are all there for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you to use!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Check out the documentation to get more information!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Algorithms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b="1"/>
              <a:t>Why do we want generic C++?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C++ is strongly typed, but generic C++ lets you parametrize</a:t>
            </a:r>
            <a:r>
              <a:rPr lang="en-US" altLang="zh-CN"/>
              <a:t> </a:t>
            </a:r>
            <a:r>
              <a:rPr lang="zh-CN" altLang="en-US"/>
              <a:t>data types!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● Ex. variable return type or input in a class (template</a:t>
            </a:r>
            <a:r>
              <a:rPr lang="en-US" altLang="zh-CN"/>
              <a:t> </a:t>
            </a:r>
            <a:r>
              <a:rPr lang="zh-CN" altLang="en-US"/>
              <a:t>classes)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Can we parametrize even more?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Can we write a function that works on</a:t>
            </a:r>
            <a:r>
              <a:rPr lang="zh-CN" altLang="en-US" b="1"/>
              <a:t> any data type</a:t>
            </a:r>
            <a:r>
              <a:rPr lang="zh-CN" altLang="en-US"/>
              <a:t>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There are few universal, scientifically proven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pieces of wisdom that will lead to a happier life: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1. Look both ways before crossing the street.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2. Never tell a pre-med you’re stressed.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3. When coding, never reinvent the wheel.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Coding Philosophy 101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4830" y="1888490"/>
            <a:ext cx="4902200" cy="3267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210" y="2007870"/>
            <a:ext cx="4257675" cy="2842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970" y="1546225"/>
            <a:ext cx="4145915" cy="3765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This code will work for any containers with any types, for a single specific</a:t>
            </a:r>
            <a:r>
              <a:rPr lang="en-US" altLang="zh-CN"/>
              <a:t> </a:t>
            </a:r>
            <a:r>
              <a:rPr lang="zh-CN" altLang="en-US"/>
              <a:t>target.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Will this work for a more general category of targets than one specific value?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802880" cy="705485"/>
          </a:xfrm>
        </p:spPr>
        <p:txBody>
          <a:bodyPr>
            <a:normAutofit/>
          </a:bodyPr>
          <a:p>
            <a:r>
              <a:rPr lang="zh-CN" altLang="en-US"/>
              <a:t>This is a successfully templated function!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727325"/>
            <a:ext cx="10900410" cy="271462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259840" y="4710430"/>
            <a:ext cx="5716905" cy="65151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742555" y="5135880"/>
            <a:ext cx="3834765" cy="6451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What if we wanted to find all the</a:t>
            </a:r>
            <a:endParaRPr lang="zh-CN" altLang="en-US"/>
          </a:p>
          <a:p>
            <a:r>
              <a:rPr lang="zh-CN" altLang="en-US"/>
              <a:t>vowels in “Xadia”?</a:t>
            </a:r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3"/>
            </p:custDataLst>
          </p:nvPr>
        </p:nvSpPr>
        <p:spPr>
          <a:xfrm>
            <a:off x="1463675" y="3616325"/>
            <a:ext cx="2102485" cy="40195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226685" y="3900805"/>
            <a:ext cx="2051050" cy="3683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isVowel(*iter) ?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animBg="1"/>
      <p:bldP spid="8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Any function that returns a boolean value is a predicate!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isVowel() is an example of a predicate, but there are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tons of others we might want!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A predicate can have any amount of parameters…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Predicate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245" y="3936365"/>
            <a:ext cx="10557510" cy="20205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87320" y="3487420"/>
            <a:ext cx="99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Unary </a:t>
            </a:r>
            <a:endParaRPr lang="zh-CN" altLang="en-US" b="1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8830310" y="3487420"/>
            <a:ext cx="996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Binary</a:t>
            </a:r>
            <a:endParaRPr lang="zh-CN" altLang="en-US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Let’s use that!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590040"/>
            <a:ext cx="10968990" cy="392049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3364865" y="2477770"/>
            <a:ext cx="2102485" cy="40195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096000" y="1909445"/>
            <a:ext cx="2102485" cy="40195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5897245" y="1590040"/>
            <a:ext cx="2102485" cy="40195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198485" y="2553970"/>
            <a:ext cx="2661285" cy="3683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What type is UniPred???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80" y="3515360"/>
            <a:ext cx="4026535" cy="26689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7" grpId="0" bldLvl="0" animBg="1"/>
      <p:bldP spid="7" grpId="1" animBg="1"/>
      <p:bldP spid="10" grpId="1" animBg="1"/>
      <p:bldP spid="8" grpId="0" bldLvl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UniPred is what’s called a </a:t>
            </a:r>
            <a:r>
              <a:rPr lang="zh-CN" altLang="en-US" b="1"/>
              <a:t>function pointer!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Function pointers can be treated just like other</a:t>
            </a:r>
            <a:r>
              <a:rPr lang="en-US" altLang="zh-CN"/>
              <a:t> </a:t>
            </a:r>
            <a:r>
              <a:rPr lang="zh-CN" altLang="en-US"/>
              <a:t>pointers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They can be passed around like variables as</a:t>
            </a:r>
            <a:r>
              <a:rPr lang="en-US" altLang="zh-CN"/>
              <a:t> </a:t>
            </a:r>
            <a:r>
              <a:rPr lang="zh-CN" altLang="en-US"/>
              <a:t>parameters or in template functions!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They can be called like functions!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Function Pointers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Are there any ways this could be an issue?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Is this good enough?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2028190"/>
            <a:ext cx="11653520" cy="41649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Unary predicates are pretty limited and don’t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generalize well.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Ideally, we’d like something like this!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Poor Generalization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1630" y="1274445"/>
            <a:ext cx="7101840" cy="47796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910715"/>
            <a:ext cx="4888865" cy="3292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If we could, it would be nice to use a binary predicate to</a:t>
            </a:r>
            <a:r>
              <a:rPr lang="en-US" altLang="zh-CN"/>
              <a:t> </a:t>
            </a:r>
            <a:r>
              <a:rPr lang="zh-CN" altLang="en-US"/>
              <a:t>handle this!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Can we use binary predicates?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9070" y="2639695"/>
            <a:ext cx="9892030" cy="27387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How do we know what value to use? What about unary (or any other</a:t>
            </a:r>
            <a:r>
              <a:rPr lang="en-US" altLang="zh-CN"/>
              <a:t> </a:t>
            </a:r>
            <a:r>
              <a:rPr lang="zh-CN" altLang="en-US"/>
              <a:t>number of arguments) predicates?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Can we use binary predicates?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0665" y="2580640"/>
            <a:ext cx="11563350" cy="3201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3840" y="4521835"/>
            <a:ext cx="3251200" cy="6451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We can’t pass this in from</a:t>
            </a:r>
            <a:endParaRPr lang="zh-CN" altLang="en-US"/>
          </a:p>
          <a:p>
            <a:r>
              <a:rPr lang="zh-CN" altLang="en-US"/>
              <a:t>the predicate!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78660" r="37842"/>
          <a:stretch>
            <a:fillRect/>
          </a:stretch>
        </p:blipFill>
        <p:spPr>
          <a:xfrm>
            <a:off x="4745990" y="5391150"/>
            <a:ext cx="6522720" cy="86423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3819525" y="4410075"/>
            <a:ext cx="1207770" cy="4095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5"/>
            </p:custDataLst>
          </p:nvPr>
        </p:nvCxnSpPr>
        <p:spPr>
          <a:xfrm>
            <a:off x="7846695" y="5113020"/>
            <a:ext cx="1898650" cy="5530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We want our function to know more information about our</a:t>
            </a:r>
            <a:r>
              <a:rPr lang="en-US" altLang="zh-CN" sz="2000"/>
              <a:t> </a:t>
            </a:r>
            <a:r>
              <a:rPr lang="zh-CN" altLang="en-US" sz="2000"/>
              <a:t>predicate.</a:t>
            </a:r>
            <a:endParaRPr lang="zh-CN" altLang="en-US" sz="2000"/>
          </a:p>
          <a:p>
            <a:r>
              <a:rPr lang="zh-CN" altLang="en-US" sz="2000"/>
              <a:t>However, we can’t pass in more than one parameter.</a:t>
            </a:r>
            <a:endParaRPr lang="zh-CN" altLang="en-US" sz="2000"/>
          </a:p>
          <a:p>
            <a:r>
              <a:rPr lang="zh-CN" altLang="en-US" sz="2000"/>
              <a:t>How can we pass along information without needing</a:t>
            </a:r>
            <a:r>
              <a:rPr lang="en-US" altLang="zh-CN" sz="2000"/>
              <a:t> </a:t>
            </a:r>
            <a:r>
              <a:rPr lang="zh-CN" altLang="en-US" sz="2000"/>
              <a:t>another parameter?</a:t>
            </a:r>
            <a:endParaRPr lang="zh-CN" altLang="en-US" sz="2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Catch-22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b="1"/>
              <a:t>Why not!</a:t>
            </a:r>
            <a:endParaRPr lang="zh-CN" altLang="en-US" b="1"/>
          </a:p>
          <a:p>
            <a:pPr marL="0" indent="0">
              <a:buNone/>
            </a:pPr>
            <a:endParaRPr lang="zh-CN" altLang="en-US" b="1"/>
          </a:p>
          <a:p>
            <a:pPr marL="0" indent="0">
              <a:buNone/>
            </a:pPr>
            <a:r>
              <a:rPr lang="zh-CN" altLang="en-US"/>
              <a:t>Let’s say we want a function to return the min of two ints!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0" y="3040380"/>
            <a:ext cx="9620250" cy="294322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581015" y="2994660"/>
            <a:ext cx="2387600" cy="295910"/>
            <a:chOff x="8789" y="4716"/>
            <a:chExt cx="3760" cy="466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8789" y="4716"/>
              <a:ext cx="0" cy="46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800" y="4748"/>
              <a:ext cx="3749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>
              <p:custDataLst>
                <p:tags r:id="rId2"/>
              </p:custDataLst>
            </p:nvPr>
          </p:nvCxnSpPr>
          <p:spPr>
            <a:xfrm>
              <a:off x="12549" y="4716"/>
              <a:ext cx="0" cy="46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8968105" y="2349500"/>
            <a:ext cx="1770380" cy="645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We take in two</a:t>
            </a:r>
            <a:endParaRPr lang="zh-CN" altLang="en-US"/>
          </a:p>
          <a:p>
            <a:r>
              <a:rPr lang="zh-CN" altLang="en-US"/>
              <a:t>ints…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927100" y="3905250"/>
            <a:ext cx="674370" cy="2514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14300" y="4304665"/>
            <a:ext cx="1770380" cy="645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And return an</a:t>
            </a:r>
            <a:endParaRPr lang="zh-CN" altLang="en-US"/>
          </a:p>
          <a:p>
            <a:r>
              <a:rPr lang="zh-CN" altLang="en-US"/>
              <a:t>int!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048000" y="5535930"/>
            <a:ext cx="6096000" cy="368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algn="ctr"/>
            <a:r>
              <a:rPr lang="zh-CN" altLang="en-US" b="1"/>
              <a:t>What about doubles? Floats? Longs?</a:t>
            </a:r>
            <a:endParaRPr lang="zh-CN" altLang="en-US" b="1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Lambdas are inline, anonymous functions that can know</a:t>
            </a:r>
            <a:r>
              <a:rPr lang="en-US" altLang="zh-CN"/>
              <a:t> </a:t>
            </a:r>
            <a:r>
              <a:rPr lang="zh-CN" altLang="en-US"/>
              <a:t>about functions declared in their same scope!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Let’s use lambdas!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3375" y="3234690"/>
            <a:ext cx="11243945" cy="1701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Lambdas are </a:t>
            </a:r>
            <a:r>
              <a:rPr lang="zh-CN" altLang="en-US" b="1"/>
              <a:t>inline</a:t>
            </a:r>
            <a:r>
              <a:rPr lang="zh-CN" altLang="en-US"/>
              <a:t>, anonymous functions that can know</a:t>
            </a:r>
            <a:r>
              <a:rPr lang="en-US" altLang="zh-CN"/>
              <a:t> </a:t>
            </a:r>
            <a:r>
              <a:rPr lang="zh-CN" altLang="en-US"/>
              <a:t>about functions declared in their same scope!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Let’s use lambdas!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3375" y="3234690"/>
            <a:ext cx="11243945" cy="1701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Lambdas are inline,</a:t>
            </a:r>
            <a:r>
              <a:rPr lang="zh-CN" altLang="en-US" b="1"/>
              <a:t> anonymous</a:t>
            </a:r>
            <a:r>
              <a:rPr lang="zh-CN" altLang="en-US"/>
              <a:t> functions that can know</a:t>
            </a:r>
            <a:r>
              <a:rPr lang="en-US" altLang="zh-CN"/>
              <a:t> </a:t>
            </a:r>
            <a:r>
              <a:rPr lang="zh-CN" altLang="en-US"/>
              <a:t>about functions declared in their same scope!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Let’s use lambdas!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3375" y="3234690"/>
            <a:ext cx="11243945" cy="1701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Lambdas are inline,</a:t>
            </a:r>
            <a:r>
              <a:rPr lang="zh-CN" altLang="en-US" b="1"/>
              <a:t> anonymous</a:t>
            </a:r>
            <a:r>
              <a:rPr lang="zh-CN" altLang="en-US"/>
              <a:t> functions that can know</a:t>
            </a:r>
            <a:r>
              <a:rPr lang="en-US" altLang="zh-CN"/>
              <a:t> </a:t>
            </a:r>
            <a:r>
              <a:rPr lang="zh-CN" altLang="en-US"/>
              <a:t>about functions declared in their same scope!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Let’s use lambdas!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3375" y="3234690"/>
            <a:ext cx="11243945" cy="1701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41270" y="2647950"/>
            <a:ext cx="2627630" cy="645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Outside parameters</a:t>
            </a:r>
            <a:endParaRPr lang="zh-CN" altLang="en-US"/>
          </a:p>
          <a:p>
            <a:r>
              <a:rPr lang="zh-CN" altLang="en-US"/>
              <a:t>go here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85560" y="2589530"/>
            <a:ext cx="1884045" cy="6451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/>
              <a:t>Specifies that</a:t>
            </a:r>
            <a:endParaRPr lang="zh-CN" altLang="en-US"/>
          </a:p>
          <a:p>
            <a:r>
              <a:rPr lang="zh-CN" altLang="en-US"/>
              <a:t>Type is generic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56790" y="4452620"/>
            <a:ext cx="1724025" cy="645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Function body</a:t>
            </a:r>
            <a:endParaRPr lang="zh-CN" altLang="en-US"/>
          </a:p>
          <a:p>
            <a:r>
              <a:rPr lang="zh-CN" altLang="en-US"/>
              <a:t>goes here!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It might look something like this!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Let’s use lambdas!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6260" y="2811145"/>
            <a:ext cx="11961495" cy="104711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395980" y="3157855"/>
            <a:ext cx="1270000" cy="35369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4716780" y="3208655"/>
            <a:ext cx="1151890" cy="35369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5919470" y="3208655"/>
            <a:ext cx="3427730" cy="35369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You can capture any outside variable, both by reference and</a:t>
            </a:r>
            <a:r>
              <a:rPr lang="en-US" altLang="zh-CN"/>
              <a:t> </a:t>
            </a:r>
            <a:r>
              <a:rPr lang="zh-CN" altLang="en-US"/>
              <a:t>by value.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Use just the = symbol to capture everything by value,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and just the &amp; symbol to capture everything by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reference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Capture Clauses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9105" y="3462020"/>
            <a:ext cx="11732895" cy="278765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56235" y="5205095"/>
            <a:ext cx="1539875" cy="616585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We’ve solved our problem!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1365" y="1500505"/>
            <a:ext cx="10968990" cy="3738245"/>
          </a:xfrm>
          <a:prstGeom prst="rect">
            <a:avLst/>
          </a:prstGeom>
        </p:spPr>
      </p:pic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2965450" y="3963670"/>
            <a:ext cx="5564505" cy="42291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Lambdas are pretty computationally cheap and a great tool!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Use a lambda when you need a short function or to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access local variables in your function.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If you need more logic or overloading, use function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pointers.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Using Lambdas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65830" y="166312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/>
              <a:t>A </a:t>
            </a:r>
            <a:r>
              <a:rPr lang="zh-CN" altLang="en-US" b="1"/>
              <a:t>functor</a:t>
            </a:r>
            <a:r>
              <a:rPr lang="zh-CN" altLang="en-US"/>
              <a:t> is any class that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provides an implementation of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operator().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● They can create</a:t>
            </a:r>
            <a:r>
              <a:rPr lang="zh-CN" altLang="en-US" b="1"/>
              <a:t> closures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of “customized”functions!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● Lambdas are just a reskin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of functors!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Aside: What the Functor?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51985" y="1663065"/>
            <a:ext cx="7626985" cy="30111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93435" y="5013960"/>
            <a:ext cx="6096000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Closure: a single instantiation of a functor object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So far, we’ve talked about lambdas, functors, and function pointers.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The STL has an overarching, standard function object!</a:t>
            </a:r>
            <a:endParaRPr lang="zh-CN" altLang="en-US"/>
          </a:p>
          <a:p>
            <a:pPr marL="0" indent="0" algn="ctr">
              <a:buNone/>
            </a:pPr>
            <a:r>
              <a:rPr lang="zh-CN" altLang="en-US" b="1"/>
              <a:t>std::function&lt;return_type(param_types)&gt; func;</a:t>
            </a:r>
            <a:endParaRPr lang="zh-CN" altLang="en-US" b="1"/>
          </a:p>
          <a:p>
            <a:pPr marL="0" indent="0" algn="l">
              <a:buNone/>
            </a:pPr>
            <a:r>
              <a:rPr lang="zh-CN" altLang="en-US"/>
              <a:t>Everything (lambdas, functors, function pointers) can be cast to a standard</a:t>
            </a:r>
            <a:r>
              <a:rPr lang="en-US" altLang="zh-CN"/>
              <a:t> </a:t>
            </a:r>
            <a:r>
              <a:rPr lang="zh-CN" altLang="en-US"/>
              <a:t>function!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Tying it all together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49085" y="3626485"/>
            <a:ext cx="4846955" cy="6451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Much bigger and more expensive than a</a:t>
            </a:r>
            <a:endParaRPr lang="zh-CN" altLang="en-US"/>
          </a:p>
          <a:p>
            <a:r>
              <a:rPr lang="zh-CN" altLang="en-US"/>
              <a:t>function pointer or lambda!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Sure, we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could…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What about function overloading?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935" y="1867535"/>
            <a:ext cx="9271000" cy="3399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9735" y="3429000"/>
            <a:ext cx="2108200" cy="938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What about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other types?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● Lambda functions are inline functions that let you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pass outside variables in using capture clauses!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Lambdas can be used to pass predicate function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pointers to template functions for more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generalizability.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The STL implements tons of cool alg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Summary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0497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b="1"/>
              <a:t>Template functions are completely generic</a:t>
            </a:r>
            <a:r>
              <a:rPr lang="en-US" altLang="zh-CN" b="1"/>
              <a:t> </a:t>
            </a:r>
            <a:r>
              <a:rPr lang="zh-CN" altLang="en-US" b="1"/>
              <a:t>functions!</a:t>
            </a:r>
            <a:endParaRPr lang="zh-CN" altLang="en-US" b="1"/>
          </a:p>
          <a:p>
            <a:pPr marL="0" indent="0">
              <a:buNone/>
            </a:pPr>
            <a:endParaRPr lang="zh-CN" altLang="en-US" b="1"/>
          </a:p>
          <a:p>
            <a:pPr marL="0" indent="0">
              <a:buNone/>
            </a:pPr>
            <a:r>
              <a:rPr lang="zh-CN" altLang="en-US"/>
              <a:t>Just like classes, they work regardless of type!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Let’s break it down: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3565" y="3804285"/>
            <a:ext cx="6540500" cy="1952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8330" y="3325495"/>
            <a:ext cx="2606675" cy="6451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Indicating this</a:t>
            </a:r>
            <a:endParaRPr lang="zh-CN" altLang="en-US"/>
          </a:p>
          <a:p>
            <a:r>
              <a:rPr lang="zh-CN" altLang="en-US"/>
              <a:t>function is a template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92980" y="3022600"/>
            <a:ext cx="2606675" cy="6451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Specifies that</a:t>
            </a:r>
            <a:endParaRPr lang="zh-CN" altLang="en-US"/>
          </a:p>
          <a:p>
            <a:r>
              <a:rPr lang="zh-CN" altLang="en-US"/>
              <a:t>Type is generic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221470" y="3159125"/>
            <a:ext cx="1419860" cy="9220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List of your</a:t>
            </a:r>
            <a:endParaRPr lang="zh-CN" altLang="en-US"/>
          </a:p>
          <a:p>
            <a:r>
              <a:rPr lang="zh-CN" altLang="en-US"/>
              <a:t>template</a:t>
            </a:r>
            <a:endParaRPr lang="zh-CN" altLang="en-US"/>
          </a:p>
          <a:p>
            <a:r>
              <a:rPr lang="zh-CN" altLang="en-US"/>
              <a:t>variables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3288665" y="3667760"/>
            <a:ext cx="527685" cy="2432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8613140" y="3609340"/>
            <a:ext cx="372110" cy="4718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6278880" y="3667760"/>
            <a:ext cx="11430" cy="3441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We can define default parameter types!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What does it look like to use a template function?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Default Types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3240" y="2555240"/>
            <a:ext cx="10562590" cy="22409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We can explicitly define what type we will pass, like this: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Calling template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2585" y="2232025"/>
            <a:ext cx="11590655" cy="3124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22800" y="5555615"/>
            <a:ext cx="2377440" cy="6451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/>
              <a:t>Just like in</a:t>
            </a:r>
            <a:endParaRPr lang="zh-CN" altLang="en-US"/>
          </a:p>
          <a:p>
            <a:r>
              <a:rPr lang="zh-CN" altLang="en-US"/>
              <a:t>template classes!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3296285" y="5356225"/>
            <a:ext cx="748665" cy="7264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We can also </a:t>
            </a:r>
            <a:r>
              <a:rPr lang="zh-CN" altLang="en-US" b="1"/>
              <a:t>implicitly</a:t>
            </a:r>
            <a:r>
              <a:rPr lang="zh-CN" altLang="en-US"/>
              <a:t> leave it for the compiler to deduce!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Calling template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6625" y="2442210"/>
            <a:ext cx="9917430" cy="261366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136775" y="4694555"/>
            <a:ext cx="2352040" cy="43053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3728085" y="2747010"/>
            <a:ext cx="1595755" cy="430530"/>
          </a:xfrm>
          <a:prstGeom prst="round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b="1"/>
              <a:t>Behind the Instantiation Scenes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Remember: like in template classes, </a:t>
            </a:r>
            <a:r>
              <a:rPr lang="zh-CN" altLang="en-US" b="1"/>
              <a:t>template functions</a:t>
            </a:r>
            <a:r>
              <a:rPr lang="en-US" altLang="zh-CN" b="1"/>
              <a:t> </a:t>
            </a:r>
            <a:r>
              <a:rPr lang="zh-CN" altLang="en-US" b="1"/>
              <a:t>are not compiled until used!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For each instantiation with different parameters, the</a:t>
            </a:r>
            <a:r>
              <a:rPr lang="en-US" altLang="zh-CN"/>
              <a:t> </a:t>
            </a:r>
            <a:r>
              <a:rPr lang="zh-CN" altLang="en-US"/>
              <a:t>compiler generates a new specific version of your</a:t>
            </a:r>
            <a:r>
              <a:rPr lang="en-US" altLang="zh-CN"/>
              <a:t> </a:t>
            </a:r>
            <a:r>
              <a:rPr lang="zh-CN" altLang="en-US"/>
              <a:t>template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● After compilation, it will look like you wrote each</a:t>
            </a:r>
            <a:r>
              <a:rPr lang="en-US" altLang="zh-CN"/>
              <a:t> </a:t>
            </a:r>
            <a:r>
              <a:rPr lang="zh-CN" altLang="en-US"/>
              <a:t>version yourself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p="http://schemas.openxmlformats.org/presentationml/2006/main">
  <p:tag name="COMMONDATA" val="eyJoZGlkIjoiM2UyNzgxNGQzNzM0MjcyOTE2ZWUyODgwMTQyMzVhMWUifQ=="/>
  <p:tag name="KSO_WPP_MARK_KEY" val="37753593-3093-430c-9299-ff37dae8052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6682</Words>
  <Application>WPS 演示</Application>
  <PresentationFormat>宽屏</PresentationFormat>
  <Paragraphs>378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Lecture8 Classes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Let’s use lambdas!</vt:lpstr>
      <vt:lpstr>PowerPoint 演示文稿</vt:lpstr>
      <vt:lpstr>Let’s use lambdas!</vt:lpstr>
      <vt:lpstr>Let’s use lambdas!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灬谁唤醒了一世凄凉1374136491</cp:lastModifiedBy>
  <cp:revision>273</cp:revision>
  <dcterms:created xsi:type="dcterms:W3CDTF">2019-06-19T02:08:00Z</dcterms:created>
  <dcterms:modified xsi:type="dcterms:W3CDTF">2023-04-15T09:44:45Z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6955FAFFA29245018A71943C9E250681</vt:lpwstr>
  </property>
</Properties>
</file>